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9" r:id="rId4"/>
  </p:sldMasterIdLst>
  <p:notesMasterIdLst>
    <p:notesMasterId r:id="rId7"/>
  </p:notesMasterIdLst>
  <p:handoutMasterIdLst>
    <p:handoutMasterId r:id="rId8"/>
  </p:handoutMasterIdLst>
  <p:sldIdLst>
    <p:sldId id="502" r:id="rId5"/>
    <p:sldId id="500" r:id="rId6"/>
  </p:sldIdLst>
  <p:sldSz cx="12192000" cy="6858000"/>
  <p:notesSz cx="6889750" cy="10021888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v Zeinab" initials="LZ" lastIdx="2" clrIdx="0">
    <p:extLst>
      <p:ext uri="{19B8F6BF-5375-455C-9EA6-DF929625EA0E}">
        <p15:presenceInfo xmlns:p15="http://schemas.microsoft.com/office/powerpoint/2012/main" userId="S::lz@veridian.no::728275f1-8a2c-402b-92e2-ed71b6fb1aff" providerId="AD"/>
      </p:ext>
    </p:extLst>
  </p:cmAuthor>
  <p:cmAuthor id="2" name="Fossum, Kjell Even" initials="FKE" lastIdx="1" clrIdx="1">
    <p:extLst>
      <p:ext uri="{19B8F6BF-5375-455C-9EA6-DF929625EA0E}">
        <p15:presenceInfo xmlns:p15="http://schemas.microsoft.com/office/powerpoint/2012/main" userId="S::kjell.fossum@ineos.com::b292c35d-3f3f-4c67-84d0-935267626a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3B49B"/>
    <a:srgbClr val="222021"/>
    <a:srgbClr val="17181C"/>
    <a:srgbClr val="666563"/>
    <a:srgbClr val="F1F3F2"/>
    <a:srgbClr val="F2F2F2"/>
    <a:srgbClr val="EBEBEB"/>
    <a:srgbClr val="12A79D"/>
    <a:srgbClr val="C6B7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Temastil 2 – utheving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7853C-536D-4A76-A0AE-DD22124D55A5}" styleName="Temastil 1 – utheving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Mørk stil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iddels stil 2 – utheving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8" autoAdjust="0"/>
    <p:restoredTop sz="91093" autoAdjust="0"/>
  </p:normalViewPr>
  <p:slideViewPr>
    <p:cSldViewPr snapToGrid="0">
      <p:cViewPr varScale="1">
        <p:scale>
          <a:sx n="111" d="100"/>
          <a:sy n="111" d="100"/>
        </p:scale>
        <p:origin x="234" y="318"/>
      </p:cViewPr>
      <p:guideLst/>
    </p:cSldViewPr>
  </p:slideViewPr>
  <p:outlineViewPr>
    <p:cViewPr>
      <p:scale>
        <a:sx n="33" d="100"/>
        <a:sy n="33" d="100"/>
      </p:scale>
      <p:origin x="-56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356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>
            <a:extLst>
              <a:ext uri="{FF2B5EF4-FFF2-40B4-BE49-F238E27FC236}">
                <a16:creationId xmlns:a16="http://schemas.microsoft.com/office/drawing/2014/main" id="{F5125285-4D0F-45BA-A2AE-B4EDA2BAE2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sz="1300"/>
            </a:lvl1pPr>
          </a:lstStyle>
          <a:p>
            <a:endParaRPr lang="nb-NO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76C23445-483E-41AD-9CFA-3E549AC533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sz="1300"/>
            </a:lvl1pPr>
          </a:lstStyle>
          <a:p>
            <a:fld id="{B79BDA2E-F860-46D4-ACCE-5486335F5126}" type="datetimeFigureOut">
              <a:rPr lang="nb-NO" smtClean="0"/>
              <a:t>24.11.2025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7B68692B-395D-42EE-ABBF-95953FAED46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sz="1300"/>
            </a:lvl1pPr>
          </a:lstStyle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5898AEF1-7BB7-442F-B03D-9187074ADB4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sz="1300"/>
            </a:lvl1pPr>
          </a:lstStyle>
          <a:p>
            <a:fld id="{BFDF6323-C2BF-4A6C-A333-431271FC2E6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1056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sz="13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sz="1300"/>
            </a:lvl1pPr>
          </a:lstStyle>
          <a:p>
            <a:fld id="{988D0A3E-AD72-4399-88BA-E79C23E4FE41}" type="datetimeFigureOut">
              <a:rPr lang="nb-NO" smtClean="0"/>
              <a:t>24.11.2025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52538"/>
            <a:ext cx="6013450" cy="3382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34" tIns="48317" rIns="96634" bIns="48317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8975" y="4823034"/>
            <a:ext cx="5511800" cy="3946118"/>
          </a:xfrm>
          <a:prstGeom prst="rect">
            <a:avLst/>
          </a:prstGeom>
        </p:spPr>
        <p:txBody>
          <a:bodyPr vert="horz" lIns="96634" tIns="48317" rIns="96634" bIns="48317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sz="13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sz="1300"/>
            </a:lvl1pPr>
          </a:lstStyle>
          <a:p>
            <a:fld id="{58FC7104-4784-4A18-BFBD-6BE09563F1F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8320040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5615BB-BC51-3502-FBD6-BB705C938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6C6394-F8F9-7198-3997-05D525D59F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892057-A993-D4FC-C15E-C53EFBCF40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Vurder om vi har tid. Ta </a:t>
            </a:r>
            <a:r>
              <a:rPr lang="nb-NO" dirty="0" err="1"/>
              <a:t>svømmeferdighet</a:t>
            </a:r>
            <a:r>
              <a:rPr lang="nb-NO" dirty="0"/>
              <a:t> under utendørs svømming?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E5CD1B-9425-6898-2BAE-D481406E794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b-NO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E158F4-CC10-13C3-DE2E-FC6B3BCC15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FC7104-4784-4A18-BFBD-6BE09563F1F4}" type="slidenum">
              <a:rPr kumimoji="0" lang="nb-NO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b-NO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744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A2FE5-577C-0BEB-10BD-1E365AA75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>
            <a:extLst>
              <a:ext uri="{FF2B5EF4-FFF2-40B4-BE49-F238E27FC236}">
                <a16:creationId xmlns:a16="http://schemas.microsoft.com/office/drawing/2014/main" id="{AFABC791-5069-D409-F003-90441CB218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>
            <a:extLst>
              <a:ext uri="{FF2B5EF4-FFF2-40B4-BE49-F238E27FC236}">
                <a16:creationId xmlns:a16="http://schemas.microsoft.com/office/drawing/2014/main" id="{B08C88F0-656E-F2F8-DC3D-A78DB73582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68F1C50C-F34D-4397-16E1-82C7BCD0CB9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78B53210-03D2-4F1C-0B73-FCCFA0CC2C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FC7104-4784-4A18-BFBD-6BE09563F1F4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00660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357832D-A50B-43C5-B1A4-7C713A32D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BA96231A-0BD4-40EF-AFCB-422CFE679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44926E24-602A-473C-91F3-557D0C92F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104E0-E9AE-47BA-A828-89C9C05AF123}" type="datetime1">
              <a:rPr lang="nb-NO" smtClean="0"/>
              <a:t>24.11.2025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A4717AD6-40DE-4445-B91D-B4E724CC6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E20F03A-CC29-47C8-BF4C-B2F45B988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48677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EAB738E-09EA-479E-BFC7-59B358463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23AB62B0-D8DF-48D1-BF3B-A90267F19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E219FCC-6DEA-4426-B0ED-A75645D1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C21FA-E399-4999-9CEA-B97A322C2289}" type="datetime1">
              <a:rPr lang="nb-NO" smtClean="0"/>
              <a:t>24.11.2025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07C19128-F285-480E-B9CF-14A514996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9D668C95-1D63-4206-BAD9-B17AB33A1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85748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8D313EF7-8998-463B-AB8E-99B30CCDB9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03050D5B-8F7E-4008-A956-EFA07CAF90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BCE83E52-8FD5-462E-9A15-C17C41556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74947-F792-4E40-9C1C-039AAF82646B}" type="datetime1">
              <a:rPr lang="nb-NO" smtClean="0"/>
              <a:t>24.11.2025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33685B6-E7B3-458A-9837-CE3A94DB6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3468356-CF0F-48D9-A8C2-124C95C8B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42137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37AD004-5D60-40EA-9D63-B17E14D76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101" y="96986"/>
            <a:ext cx="10515600" cy="521566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2632346-113C-477E-93B8-F32498961FA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817418"/>
            <a:ext cx="10515600" cy="5359545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C921618-6E14-49A2-B300-138E37488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27453B"/>
                </a:solidFill>
              </a:defRPr>
            </a:lvl1pPr>
          </a:lstStyle>
          <a:p>
            <a:fld id="{5149193F-C57D-4F08-9310-B8F38AA05FEA}" type="datetime1">
              <a:rPr lang="nb-NO" smtClean="0"/>
              <a:pPr/>
              <a:t>24.11.2025</a:t>
            </a:fld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9C6BBFC-26CA-440B-AC10-0166030AD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7453B"/>
                </a:solidFill>
              </a:defRPr>
            </a:lvl1pPr>
          </a:lstStyle>
          <a:p>
            <a:fld id="{B6BD4153-7D00-4A94-B444-0C3E93A792A2}" type="slidenum">
              <a:rPr lang="nb-NO" smtClean="0"/>
              <a:pPr/>
              <a:t>‹#›</a:t>
            </a:fld>
            <a:endParaRPr lang="nb-NO"/>
          </a:p>
        </p:txBody>
      </p:sp>
      <p:pic>
        <p:nvPicPr>
          <p:cNvPr id="7" name="Bilde 6" descr="Et bilde som inneholder tekst, utklipp&#10;&#10;Automatisk generert beskrivelse">
            <a:extLst>
              <a:ext uri="{FF2B5EF4-FFF2-40B4-BE49-F238E27FC236}">
                <a16:creationId xmlns:a16="http://schemas.microsoft.com/office/drawing/2014/main" id="{8628616A-2EA8-4A54-8519-ECF0EA6F40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218" y="192575"/>
            <a:ext cx="2176292" cy="42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8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A7A2B3A-3A26-464A-9E23-3EC012166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64A0E0CF-9890-4251-85DB-EB8E8C5D6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CB7F0426-2EA5-4EAF-A8DB-171D2FA90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83BA3-4488-49E6-9F19-551181F17769}" type="datetime1">
              <a:rPr lang="nb-NO" smtClean="0"/>
              <a:t>24.11.2025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80A4004-5FED-40CE-9ED1-98F9A7AF4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F109D8FB-E46D-4163-B411-B93BDD3C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18964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D6DF7E6-12FD-44B7-B8D9-C68317C27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5CD3F91-9036-4B9A-A025-9AD006EF9C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53B1A13E-164A-4E75-BA4A-29ECF8B709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2929EFFF-1D33-4A24-9AEE-C907C33D3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17A4-E463-4DBC-B59F-BB2B74B7CF4E}" type="datetime1">
              <a:rPr lang="nb-NO" smtClean="0"/>
              <a:t>24.11.2025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07EC0B81-80A0-4EE6-B092-4B5F1CAEF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D81AA4F5-E1ED-460D-8BF0-8DEC6F5CC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40627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A25D9F1-4ABA-400C-A5B6-BCCB967B4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1E020F3E-8A81-49A6-85C3-B7A871179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4D40E526-BC5A-493F-8431-CBEA84D7C2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59FEB54D-6844-4C95-B5B8-3860173474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28CDAE89-FF04-4971-BC98-070CEE059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CDFFDE66-2731-4A72-A858-C4311C6ED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75A8D-25F8-4561-AC15-2FB694644638}" type="datetime1">
              <a:rPr lang="nb-NO" smtClean="0"/>
              <a:t>24.11.2025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45DB8B1F-4CBF-4F5A-B833-07AC8F353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2C4A9BDE-0D3F-48CB-BE6B-5DC78DEF0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37642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F0E1149-7FF4-4B8C-9CC7-40FE65592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C4359157-F8B2-4A02-B850-23AAF784F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0E2A1-4E7D-43D3-A7BC-DEAB4CA5AAAF}" type="datetime1">
              <a:rPr lang="nb-NO" smtClean="0"/>
              <a:t>24.11.2025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A6A32ADA-DE1A-4A10-99D9-7187F7C64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ADCD60ED-D5C8-4F8D-B84A-216603BD0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50600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FC1152F2-972D-4AFD-8D4C-9A2DA75A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8C4C8-6D67-418A-9AAE-BF6263412422}" type="datetime1">
              <a:rPr lang="nb-NO" smtClean="0"/>
              <a:t>24.11.2025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72D264B6-2385-4E37-8B02-1C6FBB1AE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F90A0905-669F-4CB2-ABAD-A1DD593AE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26449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9FC7122-BFE7-4FF3-B0E5-98D2AFE3B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693C886-2F6D-4CF4-88F2-4A7D893B1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715B6026-74B4-4E8C-927D-D419058D3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C1FE06E6-B6FC-4559-A7E6-309E4655A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0C934-4A1D-4116-BE93-494E7BA192EE}" type="datetime1">
              <a:rPr lang="nb-NO" smtClean="0"/>
              <a:t>24.11.2025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53CCAA2A-3EC7-4659-B8C5-CEECF1485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395A24BD-AAFE-4090-BE68-986530A89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3190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6A473CB-2D8B-4FA7-9BC0-012CB6871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FFC72B38-D285-4133-B44C-43E9E69F75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E3F2ED9C-6F7F-4B86-9AA9-29DD6BC63D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82E3A3B3-2FD6-401B-811F-B55055903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0C8D4-F2DC-4BED-9D81-8E58A76ED864}" type="datetime1">
              <a:rPr lang="nb-NO" smtClean="0"/>
              <a:t>24.11.2025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07F8CDFB-9CC1-400F-924C-493763981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25.09.19     TITTEL PÅ PRESENTASJON </a:t>
            </a:r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BE60A9BE-9C29-40CB-821E-663503B38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50176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63DCF0F8-F310-4E95-A20C-638F3721D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89DBE79A-76AA-424A-9EC6-A0831C834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CDBBB1D3-85B1-4987-A1C9-A37B6DC947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C2E74-2656-482A-B2B7-B41B07CE47F5}" type="datetime1">
              <a:rPr lang="nb-NO" smtClean="0"/>
              <a:t>24.11.2025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3D391C0-7F7B-4DD9-9576-93B88864A4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25.09.19     TITTEL PÅ PRESENTASJON </a:t>
            </a:r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9EFF4595-DF14-42ED-9856-7317E5D961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D4153-7D00-4A94-B444-0C3E93A792A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3229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2A79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51450C-1282-B26A-E6FB-5A7776532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9886949-BA58-5404-4F5F-8052ABC3C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160" y="281949"/>
            <a:ext cx="8962390" cy="63330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/>
              <a:t>The dilemma</a:t>
            </a:r>
            <a:endParaRPr lang="en-US" sz="3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D7F138-5C7D-DD9E-A4AE-D4B9F45C4CE4}"/>
              </a:ext>
            </a:extLst>
          </p:cNvPr>
          <p:cNvSpPr/>
          <p:nvPr/>
        </p:nvSpPr>
        <p:spPr>
          <a:xfrm>
            <a:off x="9696283" y="976388"/>
            <a:ext cx="2265732" cy="5414184"/>
          </a:xfrm>
          <a:prstGeom prst="rect">
            <a:avLst/>
          </a:prstGeom>
          <a:solidFill>
            <a:srgbClr val="FDFDF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EB5FF6-E0D5-2B78-174F-9AAA7DC8251D}"/>
              </a:ext>
            </a:extLst>
          </p:cNvPr>
          <p:cNvSpPr/>
          <p:nvPr/>
        </p:nvSpPr>
        <p:spPr>
          <a:xfrm>
            <a:off x="7363548" y="976388"/>
            <a:ext cx="2265732" cy="5414184"/>
          </a:xfrm>
          <a:prstGeom prst="rect">
            <a:avLst/>
          </a:prstGeom>
          <a:solidFill>
            <a:srgbClr val="F4F6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A97DAB-6F41-63F4-9348-022E5DF836FD}"/>
              </a:ext>
            </a:extLst>
          </p:cNvPr>
          <p:cNvSpPr/>
          <p:nvPr/>
        </p:nvSpPr>
        <p:spPr>
          <a:xfrm>
            <a:off x="5015622" y="976388"/>
            <a:ext cx="2265732" cy="5414184"/>
          </a:xfrm>
          <a:prstGeom prst="rect">
            <a:avLst/>
          </a:prstGeom>
          <a:solidFill>
            <a:srgbClr val="F4F6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A894EA-6B68-959A-6638-312C340F7776}"/>
              </a:ext>
            </a:extLst>
          </p:cNvPr>
          <p:cNvSpPr/>
          <p:nvPr/>
        </p:nvSpPr>
        <p:spPr>
          <a:xfrm>
            <a:off x="2656595" y="976388"/>
            <a:ext cx="2265732" cy="5414184"/>
          </a:xfrm>
          <a:prstGeom prst="rect">
            <a:avLst/>
          </a:prstGeom>
          <a:solidFill>
            <a:srgbClr val="F4F6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AAD5CDB-845E-661F-2F3C-6D3CACA897CC}"/>
              </a:ext>
            </a:extLst>
          </p:cNvPr>
          <p:cNvSpPr/>
          <p:nvPr/>
        </p:nvSpPr>
        <p:spPr>
          <a:xfrm>
            <a:off x="292101" y="976388"/>
            <a:ext cx="2265732" cy="5414184"/>
          </a:xfrm>
          <a:prstGeom prst="rect">
            <a:avLst/>
          </a:prstGeom>
          <a:solidFill>
            <a:srgbClr val="FCFEF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kstSylinder 1">
            <a:extLst>
              <a:ext uri="{FF2B5EF4-FFF2-40B4-BE49-F238E27FC236}">
                <a16:creationId xmlns:a16="http://schemas.microsoft.com/office/drawing/2014/main" id="{A4A41A13-8770-32C9-4BF0-98ED91807B14}"/>
              </a:ext>
            </a:extLst>
          </p:cNvPr>
          <p:cNvSpPr txBox="1"/>
          <p:nvPr/>
        </p:nvSpPr>
        <p:spPr>
          <a:xfrm>
            <a:off x="286668" y="2634426"/>
            <a:ext cx="2271166" cy="2362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nb-NO"/>
            </a:defPPr>
            <a:lvl1pPr marL="1809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1pPr>
          </a:lstStyle>
          <a:p>
            <a:r>
              <a:rPr lang="nb-NO" sz="1100" dirty="0"/>
              <a:t>Swimming ability saves lives</a:t>
            </a:r>
          </a:p>
          <a:p>
            <a:r>
              <a:rPr lang="nb-NO" sz="1100" dirty="0"/>
              <a:t>Many countries see a negative trend in swimming ability among children</a:t>
            </a:r>
          </a:p>
          <a:p>
            <a:r>
              <a:rPr lang="nb-NO" sz="1100" dirty="0"/>
              <a:t>Only 43% of Norwegians can swim +200 m (NSF 2021)</a:t>
            </a:r>
          </a:p>
        </p:txBody>
      </p:sp>
      <p:sp>
        <p:nvSpPr>
          <p:cNvPr id="10" name="Plassholder for tekst 7">
            <a:extLst>
              <a:ext uri="{FF2B5EF4-FFF2-40B4-BE49-F238E27FC236}">
                <a16:creationId xmlns:a16="http://schemas.microsoft.com/office/drawing/2014/main" id="{C42B136A-659C-85AC-9D99-B650AF3BED65}"/>
              </a:ext>
            </a:extLst>
          </p:cNvPr>
          <p:cNvSpPr txBox="1">
            <a:spLocks/>
          </p:cNvSpPr>
          <p:nvPr/>
        </p:nvSpPr>
        <p:spPr>
          <a:xfrm>
            <a:off x="353839" y="2267566"/>
            <a:ext cx="2160000" cy="504000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nb-NO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Swimming ability</a:t>
            </a:r>
          </a:p>
        </p:txBody>
      </p:sp>
      <p:sp>
        <p:nvSpPr>
          <p:cNvPr id="11" name="Plassholder for tekst 8">
            <a:extLst>
              <a:ext uri="{FF2B5EF4-FFF2-40B4-BE49-F238E27FC236}">
                <a16:creationId xmlns:a16="http://schemas.microsoft.com/office/drawing/2014/main" id="{FC20A981-F6AA-99A5-C4B6-B10408B78DDD}"/>
              </a:ext>
            </a:extLst>
          </p:cNvPr>
          <p:cNvSpPr txBox="1">
            <a:spLocks/>
          </p:cNvSpPr>
          <p:nvPr/>
        </p:nvSpPr>
        <p:spPr>
          <a:xfrm>
            <a:off x="2806417" y="2267566"/>
            <a:ext cx="2160587" cy="504000"/>
          </a:xfrm>
          <a:prstGeom prst="rect">
            <a:avLst/>
          </a:prstGeom>
        </p:spPr>
        <p:txBody>
          <a:bodyPr rtlCol="0"/>
          <a:lstStyle>
            <a:defPPr>
              <a:defRPr lang="nb-NO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nb-NO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Pool scarsity</a:t>
            </a:r>
          </a:p>
        </p:txBody>
      </p:sp>
      <p:sp>
        <p:nvSpPr>
          <p:cNvPr id="12" name="Plassholder for tekst 9">
            <a:extLst>
              <a:ext uri="{FF2B5EF4-FFF2-40B4-BE49-F238E27FC236}">
                <a16:creationId xmlns:a16="http://schemas.microsoft.com/office/drawing/2014/main" id="{346833D1-5E36-23B3-176C-6A94F6102524}"/>
              </a:ext>
            </a:extLst>
          </p:cNvPr>
          <p:cNvSpPr txBox="1">
            <a:spLocks/>
          </p:cNvSpPr>
          <p:nvPr/>
        </p:nvSpPr>
        <p:spPr>
          <a:xfrm>
            <a:off x="5002201" y="2263784"/>
            <a:ext cx="2279028" cy="504000"/>
          </a:xfrm>
          <a:prstGeom prst="rect">
            <a:avLst/>
          </a:prstGeom>
        </p:spPr>
        <p:txBody>
          <a:bodyPr rtlCol="0"/>
          <a:lstStyle>
            <a:defPPr>
              <a:defRPr lang="nb-NO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b-NO" dirty="0">
                <a:solidFill>
                  <a:prstClr val="black"/>
                </a:solidFill>
                <a:latin typeface="Calibri" panose="020F0502020204030204"/>
              </a:rPr>
              <a:t>Cost</a:t>
            </a:r>
            <a:endParaRPr kumimoji="0" lang="nb-NO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Plassholder for tekst 10">
            <a:extLst>
              <a:ext uri="{FF2B5EF4-FFF2-40B4-BE49-F238E27FC236}">
                <a16:creationId xmlns:a16="http://schemas.microsoft.com/office/drawing/2014/main" id="{83FED846-38AF-1556-7B6E-083DCC5AFA65}"/>
              </a:ext>
            </a:extLst>
          </p:cNvPr>
          <p:cNvSpPr txBox="1">
            <a:spLocks/>
          </p:cNvSpPr>
          <p:nvPr/>
        </p:nvSpPr>
        <p:spPr>
          <a:xfrm>
            <a:off x="7350197" y="2267567"/>
            <a:ext cx="2279083" cy="504000"/>
          </a:xfrm>
          <a:prstGeom prst="rect">
            <a:avLst/>
          </a:prstGeom>
        </p:spPr>
        <p:txBody>
          <a:bodyPr rtlCol="0"/>
          <a:lstStyle>
            <a:defPPr>
              <a:defRPr lang="nb-NO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nb-NO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Environment</a:t>
            </a:r>
          </a:p>
        </p:txBody>
      </p:sp>
      <p:sp>
        <p:nvSpPr>
          <p:cNvPr id="14" name="Plassholder for tekst 11">
            <a:extLst>
              <a:ext uri="{FF2B5EF4-FFF2-40B4-BE49-F238E27FC236}">
                <a16:creationId xmlns:a16="http://schemas.microsoft.com/office/drawing/2014/main" id="{7FECB745-4F04-BD81-EB14-1F548B705C99}"/>
              </a:ext>
            </a:extLst>
          </p:cNvPr>
          <p:cNvSpPr txBox="1">
            <a:spLocks/>
          </p:cNvSpPr>
          <p:nvPr/>
        </p:nvSpPr>
        <p:spPr>
          <a:xfrm>
            <a:off x="9698123" y="2267567"/>
            <a:ext cx="2263892" cy="504000"/>
          </a:xfrm>
          <a:prstGeom prst="rect">
            <a:avLst/>
          </a:prstGeom>
        </p:spPr>
        <p:txBody>
          <a:bodyPr rtlCol="0"/>
          <a:lstStyle>
            <a:defPPr>
              <a:defRPr lang="nb-NO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nb-NO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Location</a:t>
            </a:r>
          </a:p>
        </p:txBody>
      </p:sp>
      <p:sp>
        <p:nvSpPr>
          <p:cNvPr id="15" name="TekstSylinder 23">
            <a:extLst>
              <a:ext uri="{FF2B5EF4-FFF2-40B4-BE49-F238E27FC236}">
                <a16:creationId xmlns:a16="http://schemas.microsoft.com/office/drawing/2014/main" id="{7E64E8F5-6245-6C4E-97BA-E1E7BAF75D8F}"/>
              </a:ext>
            </a:extLst>
          </p:cNvPr>
          <p:cNvSpPr txBox="1"/>
          <p:nvPr/>
        </p:nvSpPr>
        <p:spPr>
          <a:xfrm>
            <a:off x="5000663" y="2639118"/>
            <a:ext cx="2280691" cy="14159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nb-NO"/>
            </a:defPPr>
            <a:lvl1pPr marL="1809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marL="180975" marR="0" lvl="0" indent="-1809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Traditional swimming pools are costly to build and operate - Cost has doubled from 2019 to 2025</a:t>
            </a:r>
          </a:p>
          <a:p>
            <a:pPr marL="180975" marR="0" lvl="0" indent="-1809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Invreased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pressure on construction materials as steel, concrete, wood, etc.</a:t>
            </a:r>
          </a:p>
          <a:p>
            <a:pPr marL="180975" marR="0" lvl="0" indent="-1809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Stringent requirements for air quality lead to increased cost</a:t>
            </a:r>
          </a:p>
        </p:txBody>
      </p:sp>
      <p:sp>
        <p:nvSpPr>
          <p:cNvPr id="16" name="TekstSylinder 24">
            <a:extLst>
              <a:ext uri="{FF2B5EF4-FFF2-40B4-BE49-F238E27FC236}">
                <a16:creationId xmlns:a16="http://schemas.microsoft.com/office/drawing/2014/main" id="{ED7ADA8D-484B-9206-1FFC-EF17F1134F1C}"/>
              </a:ext>
            </a:extLst>
          </p:cNvPr>
          <p:cNvSpPr txBox="1"/>
          <p:nvPr/>
        </p:nvSpPr>
        <p:spPr>
          <a:xfrm>
            <a:off x="9696283" y="2639118"/>
            <a:ext cx="2271450" cy="1415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nb-NO"/>
            </a:defPPr>
            <a:lvl1pPr marL="1809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marL="180975" marR="0" lvl="0" indent="-1809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Pools should be available close to where people live</a:t>
            </a:r>
          </a:p>
          <a:p>
            <a:pPr marL="180975" marR="0" lvl="0" indent="-1809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Densely populated areas normally have high cost of property</a:t>
            </a:r>
          </a:p>
          <a:p>
            <a:pPr marL="180975" marR="0" lvl="0" indent="-180975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Floating facilities may be very cost efficient</a:t>
            </a:r>
          </a:p>
        </p:txBody>
      </p:sp>
      <p:sp>
        <p:nvSpPr>
          <p:cNvPr id="17" name="TekstSylinder 25">
            <a:extLst>
              <a:ext uri="{FF2B5EF4-FFF2-40B4-BE49-F238E27FC236}">
                <a16:creationId xmlns:a16="http://schemas.microsoft.com/office/drawing/2014/main" id="{D9817483-02F4-2E1A-C8C1-AA7C0210C6BA}"/>
              </a:ext>
            </a:extLst>
          </p:cNvPr>
          <p:cNvSpPr txBox="1"/>
          <p:nvPr/>
        </p:nvSpPr>
        <p:spPr>
          <a:xfrm>
            <a:off x="2651129" y="2639118"/>
            <a:ext cx="2280691" cy="1818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nb-NO"/>
            </a:defPPr>
            <a:lvl1pPr marL="1809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r>
              <a:rPr lang="nb-NO" sz="1100" dirty="0">
                <a:solidFill>
                  <a:schemeClr val="bg1"/>
                </a:solidFill>
              </a:rPr>
              <a:t>Lack of pools is a significant reason for poor swimming ability</a:t>
            </a:r>
          </a:p>
          <a:p>
            <a:r>
              <a:rPr lang="nb-NO" sz="1100" dirty="0">
                <a:solidFill>
                  <a:schemeClr val="bg1"/>
                </a:solidFill>
              </a:rPr>
              <a:t>Many old pools are shut down without being replaced</a:t>
            </a:r>
          </a:p>
          <a:p>
            <a:r>
              <a:rPr lang="nb-NO" sz="1100" dirty="0">
                <a:solidFill>
                  <a:schemeClr val="bg1"/>
                </a:solidFill>
              </a:rPr>
              <a:t>Population growth mainly in urban areas, where pool access is increasingly limited</a:t>
            </a:r>
          </a:p>
        </p:txBody>
      </p:sp>
      <p:sp>
        <p:nvSpPr>
          <p:cNvPr id="18" name="TekstSylinder 26">
            <a:extLst>
              <a:ext uri="{FF2B5EF4-FFF2-40B4-BE49-F238E27FC236}">
                <a16:creationId xmlns:a16="http://schemas.microsoft.com/office/drawing/2014/main" id="{079B5608-0E35-AD80-44B3-DBBA329D566E}"/>
              </a:ext>
            </a:extLst>
          </p:cNvPr>
          <p:cNvSpPr txBox="1"/>
          <p:nvPr/>
        </p:nvSpPr>
        <p:spPr>
          <a:xfrm>
            <a:off x="7348232" y="2639118"/>
            <a:ext cx="2294469" cy="1633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nb-NO"/>
            </a:defPPr>
            <a:lvl1pPr marL="180975" indent="-180975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r>
              <a:rPr lang="nb-NO" sz="1100" dirty="0">
                <a:solidFill>
                  <a:schemeClr val="bg1"/>
                </a:solidFill>
              </a:rPr>
              <a:t>Traditional swimming facilities are energy demanding to construct and operate</a:t>
            </a:r>
          </a:p>
          <a:p>
            <a:r>
              <a:rPr lang="nb-NO" sz="1100" dirty="0">
                <a:solidFill>
                  <a:schemeClr val="bg1"/>
                </a:solidFill>
              </a:rPr>
              <a:t>Construction materials as steel, concrete and glass come with a significant carbon footprint</a:t>
            </a:r>
          </a:p>
        </p:txBody>
      </p:sp>
      <p:pic>
        <p:nvPicPr>
          <p:cNvPr id="19" name="Bilde 5">
            <a:extLst>
              <a:ext uri="{FF2B5EF4-FFF2-40B4-BE49-F238E27FC236}">
                <a16:creationId xmlns:a16="http://schemas.microsoft.com/office/drawing/2014/main" id="{29B09E6A-3547-43E4-C0AB-C30FE18875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2" t="5574" r="3726" b="19879"/>
          <a:stretch/>
        </p:blipFill>
        <p:spPr>
          <a:xfrm>
            <a:off x="2765216" y="4348612"/>
            <a:ext cx="2048489" cy="1808762"/>
          </a:xfrm>
          <a:prstGeom prst="rect">
            <a:avLst/>
          </a:prstGeom>
        </p:spPr>
      </p:pic>
      <p:sp>
        <p:nvSpPr>
          <p:cNvPr id="20" name="TekstSylinder 37">
            <a:extLst>
              <a:ext uri="{FF2B5EF4-FFF2-40B4-BE49-F238E27FC236}">
                <a16:creationId xmlns:a16="http://schemas.microsoft.com/office/drawing/2014/main" id="{595744B7-2DCC-6CB6-18A7-86246F328738}"/>
              </a:ext>
            </a:extLst>
          </p:cNvPr>
          <p:cNvSpPr txBox="1"/>
          <p:nvPr/>
        </p:nvSpPr>
        <p:spPr>
          <a:xfrm>
            <a:off x="2650878" y="6159740"/>
            <a:ext cx="2256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Shut-down pool in Ulefoss</a:t>
            </a:r>
          </a:p>
        </p:txBody>
      </p:sp>
      <p:pic>
        <p:nvPicPr>
          <p:cNvPr id="21" name="Bilde 39">
            <a:extLst>
              <a:ext uri="{FF2B5EF4-FFF2-40B4-BE49-F238E27FC236}">
                <a16:creationId xmlns:a16="http://schemas.microsoft.com/office/drawing/2014/main" id="{4BC6EF8A-F8BA-3779-A73D-3F6556D279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61" y="4383480"/>
            <a:ext cx="2236482" cy="1770204"/>
          </a:xfrm>
          <a:prstGeom prst="rect">
            <a:avLst/>
          </a:prstGeom>
        </p:spPr>
      </p:pic>
      <p:pic>
        <p:nvPicPr>
          <p:cNvPr id="22" name="Bilde 41">
            <a:extLst>
              <a:ext uri="{FF2B5EF4-FFF2-40B4-BE49-F238E27FC236}">
                <a16:creationId xmlns:a16="http://schemas.microsoft.com/office/drawing/2014/main" id="{5CAC24EC-A168-678B-C6C9-C0F86E1C0D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192" y="4574341"/>
            <a:ext cx="2231295" cy="1554902"/>
          </a:xfrm>
          <a:prstGeom prst="rect">
            <a:avLst/>
          </a:prstGeom>
        </p:spPr>
      </p:pic>
      <p:sp>
        <p:nvSpPr>
          <p:cNvPr id="23" name="TekstSylinder 42">
            <a:extLst>
              <a:ext uri="{FF2B5EF4-FFF2-40B4-BE49-F238E27FC236}">
                <a16:creationId xmlns:a16="http://schemas.microsoft.com/office/drawing/2014/main" id="{2126401D-CB31-8A07-64C1-F3D6B75EE6E4}"/>
              </a:ext>
            </a:extLst>
          </p:cNvPr>
          <p:cNvSpPr txBox="1"/>
          <p:nvPr/>
        </p:nvSpPr>
        <p:spPr>
          <a:xfrm>
            <a:off x="286668" y="6159740"/>
            <a:ext cx="22711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High number of drownings</a:t>
            </a:r>
          </a:p>
        </p:txBody>
      </p:sp>
      <p:sp>
        <p:nvSpPr>
          <p:cNvPr id="24" name="TekstSylinder 43">
            <a:extLst>
              <a:ext uri="{FF2B5EF4-FFF2-40B4-BE49-F238E27FC236}">
                <a16:creationId xmlns:a16="http://schemas.microsoft.com/office/drawing/2014/main" id="{7CE9F627-F643-E7C6-2CE5-1828697D2C22}"/>
              </a:ext>
            </a:extLst>
          </p:cNvPr>
          <p:cNvSpPr txBox="1"/>
          <p:nvPr/>
        </p:nvSpPr>
        <p:spPr>
          <a:xfrm>
            <a:off x="5004520" y="6147330"/>
            <a:ext cx="22868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Escalating cost for construction materials </a:t>
            </a:r>
          </a:p>
        </p:txBody>
      </p:sp>
      <p:grpSp>
        <p:nvGrpSpPr>
          <p:cNvPr id="25" name="Gruppe 3">
            <a:extLst>
              <a:ext uri="{FF2B5EF4-FFF2-40B4-BE49-F238E27FC236}">
                <a16:creationId xmlns:a16="http://schemas.microsoft.com/office/drawing/2014/main" id="{42385E71-4BDB-7166-294F-CB607F0DC877}"/>
              </a:ext>
            </a:extLst>
          </p:cNvPr>
          <p:cNvGrpSpPr/>
          <p:nvPr/>
        </p:nvGrpSpPr>
        <p:grpSpPr>
          <a:xfrm>
            <a:off x="7357831" y="4359039"/>
            <a:ext cx="2265732" cy="1794645"/>
            <a:chOff x="2443133" y="1008845"/>
            <a:chExt cx="7008249" cy="4603104"/>
          </a:xfrm>
        </p:grpSpPr>
        <p:pic>
          <p:nvPicPr>
            <p:cNvPr id="26" name="Bilde 7">
              <a:extLst>
                <a:ext uri="{FF2B5EF4-FFF2-40B4-BE49-F238E27FC236}">
                  <a16:creationId xmlns:a16="http://schemas.microsoft.com/office/drawing/2014/main" id="{11A1D97D-50DB-3C93-05ED-9A028C17A0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43133" y="1008845"/>
              <a:ext cx="7008249" cy="4603104"/>
            </a:xfrm>
            <a:prstGeom prst="rect">
              <a:avLst/>
            </a:prstGeom>
          </p:spPr>
        </p:pic>
        <p:cxnSp>
          <p:nvCxnSpPr>
            <p:cNvPr id="27" name="Rett linje 9">
              <a:extLst>
                <a:ext uri="{FF2B5EF4-FFF2-40B4-BE49-F238E27FC236}">
                  <a16:creationId xmlns:a16="http://schemas.microsoft.com/office/drawing/2014/main" id="{151AF80E-837C-9D9A-1B19-3856AB27CB33}"/>
                </a:ext>
              </a:extLst>
            </p:cNvPr>
            <p:cNvCxnSpPr>
              <a:cxnSpLocks/>
            </p:cNvCxnSpPr>
            <p:nvPr/>
          </p:nvCxnSpPr>
          <p:spPr>
            <a:xfrm>
              <a:off x="3114704" y="4529940"/>
              <a:ext cx="6203957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kstSylinder 11">
            <a:extLst>
              <a:ext uri="{FF2B5EF4-FFF2-40B4-BE49-F238E27FC236}">
                <a16:creationId xmlns:a16="http://schemas.microsoft.com/office/drawing/2014/main" id="{9CC6C0F3-27A6-412A-C253-54DB62F09987}"/>
              </a:ext>
            </a:extLst>
          </p:cNvPr>
          <p:cNvSpPr txBox="1"/>
          <p:nvPr/>
        </p:nvSpPr>
        <p:spPr>
          <a:xfrm>
            <a:off x="7350197" y="6147548"/>
            <a:ext cx="22790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Outdoor pools (red line) save energy</a:t>
            </a:r>
          </a:p>
        </p:txBody>
      </p:sp>
      <p:sp>
        <p:nvSpPr>
          <p:cNvPr id="30" name="TekstSylinder 10">
            <a:extLst>
              <a:ext uri="{FF2B5EF4-FFF2-40B4-BE49-F238E27FC236}">
                <a16:creationId xmlns:a16="http://schemas.microsoft.com/office/drawing/2014/main" id="{D2843176-5FAE-A92D-C126-FD7008EB3AD5}"/>
              </a:ext>
            </a:extLst>
          </p:cNvPr>
          <p:cNvSpPr txBox="1"/>
          <p:nvPr/>
        </p:nvSpPr>
        <p:spPr>
          <a:xfrm>
            <a:off x="9698123" y="6178768"/>
            <a:ext cx="22638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City centres – High cost for land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9F7793E9-3032-F66E-0A22-18A67A8B47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4084" y="1032061"/>
            <a:ext cx="1179833" cy="117983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81CA175-964D-255B-1FEF-CC3720E427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20615" y="1020838"/>
            <a:ext cx="1181813" cy="1181813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285ADB5-280C-9625-865F-E78A91A760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06083" y="1030169"/>
            <a:ext cx="1179834" cy="117983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BA84628-8B39-1E05-6C82-5B5A7CF4D69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79179" y="1026252"/>
            <a:ext cx="1176399" cy="117639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B2F3115-E0EB-5C13-9F00-B37412D3790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202683" y="1020838"/>
            <a:ext cx="1176399" cy="11763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A313F35-CF30-E60C-B9DE-F605108CFED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734462" y="4643934"/>
            <a:ext cx="2158681" cy="152546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6570614-A19E-BD4B-84D8-A75C678BE722}"/>
              </a:ext>
            </a:extLst>
          </p:cNvPr>
          <p:cNvSpPr txBox="1"/>
          <p:nvPr/>
        </p:nvSpPr>
        <p:spPr>
          <a:xfrm>
            <a:off x="0" y="6460902"/>
            <a:ext cx="12192000" cy="338554"/>
          </a:xfrm>
          <a:prstGeom prst="rect">
            <a:avLst/>
          </a:prstGeom>
          <a:solidFill>
            <a:srgbClr val="C3B49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Indoor swimming pools were built in Europe from late 1800’s to keep the population clean – Not to learn them to swim!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01AF12B-E1F3-6EE3-CF36-36BB23D3C699}"/>
              </a:ext>
            </a:extLst>
          </p:cNvPr>
          <p:cNvSpPr txBox="1"/>
          <p:nvPr/>
        </p:nvSpPr>
        <p:spPr>
          <a:xfrm>
            <a:off x="0" y="6443989"/>
            <a:ext cx="12192000" cy="338554"/>
          </a:xfrm>
          <a:prstGeom prst="rect">
            <a:avLst/>
          </a:prstGeom>
          <a:solidFill>
            <a:srgbClr val="C3B49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Indoor swimming pools were built in Europe from late 1800’s; not to teach people to swim but to keep them clean</a:t>
            </a:r>
          </a:p>
        </p:txBody>
      </p:sp>
    </p:spTree>
    <p:extLst>
      <p:ext uri="{BB962C8B-B14F-4D97-AF65-F5344CB8AC3E}">
        <p14:creationId xmlns:p14="http://schemas.microsoft.com/office/powerpoint/2010/main" val="3115230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A79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915DBA-5D6E-1267-69C2-04291CF3B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B4D6E-1116-7C47-EBD9-7892E4E80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160" y="281949"/>
            <a:ext cx="10905066" cy="63330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Case study – Public, outdoor pool facility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D1F5C60-BD96-A948-E13D-00AB81A21781}"/>
              </a:ext>
            </a:extLst>
          </p:cNvPr>
          <p:cNvSpPr txBox="1"/>
          <p:nvPr/>
        </p:nvSpPr>
        <p:spPr>
          <a:xfrm>
            <a:off x="391160" y="1037357"/>
            <a:ext cx="5730805" cy="30617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Estimated turn-key cost: 5 M EURO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Investment savings: 85% compared to a traditional indoor solution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Operational savings: 60% compared to a traditional indoor solution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Private ownership with +15% ROE – Opens up for a national chain/membership model?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Global market potential for solution and operating model: Design One – Build Many</a:t>
            </a:r>
          </a:p>
        </p:txBody>
      </p:sp>
      <p:pic>
        <p:nvPicPr>
          <p:cNvPr id="3" name="Picture 2" descr="A pool with people in it&#10;&#10;AI-generated content may be incorrect.">
            <a:extLst>
              <a:ext uri="{FF2B5EF4-FFF2-40B4-BE49-F238E27FC236}">
                <a16:creationId xmlns:a16="http://schemas.microsoft.com/office/drawing/2014/main" id="{982D263C-FA87-E244-8E3E-EEEDF03BD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838" y="886838"/>
            <a:ext cx="5971162" cy="597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083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1e5b702-925b-4a85-b06f-ad06a848b10c">
      <UserInfo>
        <DisplayName/>
        <AccountId xsi:nil="true"/>
        <AccountType/>
      </UserInfo>
    </SharedWithUsers>
    <TaxCatchAll xmlns="21e5b702-925b-4a85-b06f-ad06a848b10c" xsi:nil="true"/>
    <lcf76f155ced4ddcb4097134ff3c332f xmlns="9f5be1eb-72d5-46e2-bedc-c8d90861e608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97E530A475964A8C94478961385D62" ma:contentTypeVersion="14" ma:contentTypeDescription="Create a new document." ma:contentTypeScope="" ma:versionID="bae684e3574618def254e79c15b6bd50">
  <xsd:schema xmlns:xsd="http://www.w3.org/2001/XMLSchema" xmlns:xs="http://www.w3.org/2001/XMLSchema" xmlns:p="http://schemas.microsoft.com/office/2006/metadata/properties" xmlns:ns2="9f5be1eb-72d5-46e2-bedc-c8d90861e608" xmlns:ns3="21e5b702-925b-4a85-b06f-ad06a848b10c" targetNamespace="http://schemas.microsoft.com/office/2006/metadata/properties" ma:root="true" ma:fieldsID="b26db3a0bbbf5c993347ee2e5ea53ebf" ns2:_="" ns3:_="">
    <xsd:import namespace="9f5be1eb-72d5-46e2-bedc-c8d90861e608"/>
    <xsd:import namespace="21e5b702-925b-4a85-b06f-ad06a848b10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5be1eb-72d5-46e2-bedc-c8d90861e6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65715635-1065-4072-9a48-c4bc0971e7f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e5b702-925b-4a85-b06f-ad06a848b10c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fbaa62a-eeef-4643-ba74-d5113b41e853}" ma:internalName="TaxCatchAll" ma:showField="CatchAllData" ma:web="21e5b702-925b-4a85-b06f-ad06a848b10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F8C276-4BF6-4B85-AF7F-87CA7CA4768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7D817CB-9C61-495B-8F78-3E457279EFE9}">
  <ds:schemaRefs>
    <ds:schemaRef ds:uri="http://schemas.microsoft.com/office/2006/metadata/properties"/>
    <ds:schemaRef ds:uri="http://schemas.microsoft.com/office/infopath/2007/PartnerControls"/>
    <ds:schemaRef ds:uri="21e5b702-925b-4a85-b06f-ad06a848b10c"/>
    <ds:schemaRef ds:uri="9f5be1eb-72d5-46e2-bedc-c8d90861e608"/>
  </ds:schemaRefs>
</ds:datastoreItem>
</file>

<file path=customXml/itemProps3.xml><?xml version="1.0" encoding="utf-8"?>
<ds:datastoreItem xmlns:ds="http://schemas.openxmlformats.org/officeDocument/2006/customXml" ds:itemID="{64380FF6-5503-4276-942C-E0004506FF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5be1eb-72d5-46e2-bedc-c8d90861e608"/>
    <ds:schemaRef ds:uri="21e5b702-925b-4a85-b06f-ad06a848b10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9090</TotalTime>
  <Words>316</Words>
  <Application>Microsoft Office PowerPoint</Application>
  <PresentationFormat>Widescreen</PresentationFormat>
  <Paragraphs>36</Paragraphs>
  <Slides>2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Office-tema</vt:lpstr>
      <vt:lpstr>The dilemma</vt:lpstr>
      <vt:lpstr>Case study – Public, outdoor pool facility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Claes Olsen</dc:creator>
  <cp:lastModifiedBy>Sam Syvertsen</cp:lastModifiedBy>
  <cp:revision>293</cp:revision>
  <cp:lastPrinted>2021-03-03T09:25:05Z</cp:lastPrinted>
  <dcterms:created xsi:type="dcterms:W3CDTF">2021-01-07T13:03:54Z</dcterms:created>
  <dcterms:modified xsi:type="dcterms:W3CDTF">2025-11-24T15:55:57Z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lpwstr>267000.000000000</vt:lpwstr>
  </property>
  <property fmtid="{D5CDD505-2E9C-101B-9397-08002B2CF9AE}" pid="3" name="ContentTypeId">
    <vt:lpwstr>0x0101001197E530A475964A8C94478961385D62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  <property fmtid="{D5CDD505-2E9C-101B-9397-08002B2CF9AE}" pid="7" name="MediaServiceImageTags">
    <vt:lpwstr/>
  </property>
</Properties>
</file>

<file path=docProps/thumbnail.jpeg>
</file>